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sldIdLst>
    <p:sldId id="256" r:id="rId2"/>
    <p:sldId id="257" r:id="rId3"/>
    <p:sldId id="258" r:id="rId4"/>
    <p:sldId id="264" r:id="rId5"/>
    <p:sldId id="262" r:id="rId6"/>
    <p:sldId id="263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93212D-AB3A-4813-AC7F-9714BAB2F3EA}" v="18" dt="2022-10-03T16:45:45.676"/>
    <p1510:client id="{6F0672B4-D1FC-449B-87D3-6C4455BC2CA8}" v="38" dt="2022-10-03T15:01:25.151"/>
    <p1510:client id="{741BEBAE-78B1-41B7-9A10-B74999762C83}" v="1154" dt="2022-10-03T16:30:49.897"/>
    <p1510:client id="{A1A940EA-5D6A-4BD3-AA7C-F838D705994B}" v="5" dt="2022-10-03T17:11:26.917"/>
    <p1510:client id="{A932549C-D926-4024-9B8A-AA325B796BA8}" v="146" dt="2022-10-03T18:17:42.0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-1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38681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23847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38663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64000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54207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41045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13364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65237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10804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12861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85025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1657383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49698" y="1404866"/>
            <a:ext cx="7499177" cy="4051445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de-DE" sz="8000" dirty="0">
                <a:solidFill>
                  <a:schemeClr val="tx1"/>
                </a:solidFill>
                <a:latin typeface="HGPMinchoE"/>
                <a:ea typeface="HGPMinchoE"/>
                <a:cs typeface="Calibri Light"/>
              </a:rPr>
              <a:t>LA PESTE NELLA MILANO DEL 1600</a:t>
            </a:r>
            <a:endParaRPr lang="it-IT" sz="8000">
              <a:solidFill>
                <a:schemeClr val="tx1"/>
              </a:solidFill>
            </a:endParaRPr>
          </a:p>
        </p:txBody>
      </p:sp>
      <p:pic>
        <p:nvPicPr>
          <p:cNvPr id="5" name="Immagine 5" descr="Immagine che contiene persona, persone, folla&#10;&#10;Descrizione generata automaticamente">
            <a:extLst>
              <a:ext uri="{FF2B5EF4-FFF2-40B4-BE49-F238E27FC236}">
                <a16:creationId xmlns:a16="http://schemas.microsoft.com/office/drawing/2014/main" xmlns="" id="{6448D718-B05A-5248-FC46-0F7994BE6E0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7941" r="28931" b="-1"/>
          <a:stretch/>
        </p:blipFill>
        <p:spPr>
          <a:xfrm>
            <a:off x="8140428" y="10"/>
            <a:ext cx="4051572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625839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852A2963-2E0D-C002-4E63-0E0386A52D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214" y="509645"/>
            <a:ext cx="5383494" cy="2577542"/>
          </a:xfrm>
        </p:spPr>
        <p:txBody>
          <a:bodyPr>
            <a:noAutofit/>
          </a:bodyPr>
          <a:lstStyle/>
          <a:p>
            <a:r>
              <a:rPr lang="it-IT" sz="5400" dirty="0">
                <a:solidFill>
                  <a:schemeClr val="tx1"/>
                </a:solidFill>
                <a:latin typeface="HGPMinchoE"/>
                <a:ea typeface="HGPMinchoE"/>
              </a:rPr>
              <a:t>LA SITUAZIONE POLITICA A MILANO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B7C035C9-6ABC-5DB5-82E5-DE80EFCB90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8252" y="3549847"/>
            <a:ext cx="4650431" cy="2334486"/>
          </a:xfrm>
        </p:spPr>
        <p:txBody>
          <a:bodyPr>
            <a:normAutofit/>
          </a:bodyPr>
          <a:lstStyle/>
          <a:p>
            <a:pPr marL="342900" indent="-342900">
              <a:buFont typeface="Arial" panose="05020102010507070707" pitchFamily="18" charset="2"/>
              <a:buChar char="•"/>
            </a:pPr>
            <a:r>
              <a:rPr lang="it-IT" sz="2000" dirty="0">
                <a:solidFill>
                  <a:schemeClr val="bg2">
                    <a:lumMod val="90000"/>
                  </a:schemeClr>
                </a:solidFill>
                <a:latin typeface="HGPMinchoE"/>
                <a:ea typeface="HGPMinchoE"/>
                <a:cs typeface="Angsana New"/>
              </a:rPr>
              <a:t>1629; SCOPPIO DELLA PESTE</a:t>
            </a:r>
          </a:p>
          <a:p>
            <a:pPr marL="342900" indent="-342900">
              <a:buFont typeface="Arial" panose="05020102010507070707" pitchFamily="18" charset="2"/>
              <a:buChar char="•"/>
            </a:pPr>
            <a:r>
              <a:rPr lang="it-IT" sz="2000" dirty="0">
                <a:solidFill>
                  <a:schemeClr val="bg2">
                    <a:lumMod val="90000"/>
                  </a:schemeClr>
                </a:solidFill>
                <a:latin typeface="HGPMinchoE"/>
                <a:ea typeface="HGPMinchoE"/>
                <a:cs typeface="Angsana New"/>
              </a:rPr>
              <a:t>1635 CARLO V SALE AL POTERE </a:t>
            </a:r>
            <a:r>
              <a:rPr lang="it-IT" sz="2000" dirty="0" err="1">
                <a:solidFill>
                  <a:schemeClr val="bg2">
                    <a:lumMod val="90000"/>
                  </a:schemeClr>
                </a:solidFill>
                <a:latin typeface="HGPMinchoE"/>
                <a:ea typeface="HGPMinchoE"/>
                <a:cs typeface="Angsana New"/>
              </a:rPr>
              <a:t>mENTRE</a:t>
            </a:r>
            <a:r>
              <a:rPr lang="it-IT" sz="2000" dirty="0">
                <a:solidFill>
                  <a:schemeClr val="bg2">
                    <a:lumMod val="90000"/>
                  </a:schemeClr>
                </a:solidFill>
                <a:latin typeface="HGPMinchoE"/>
                <a:ea typeface="HGPMinchoE"/>
                <a:cs typeface="Angsana New"/>
              </a:rPr>
              <a:t> </a:t>
            </a:r>
            <a:r>
              <a:rPr lang="it-IT" sz="2000" dirty="0" err="1">
                <a:solidFill>
                  <a:schemeClr val="bg2">
                    <a:lumMod val="90000"/>
                  </a:schemeClr>
                </a:solidFill>
                <a:latin typeface="HGPMinchoE"/>
                <a:ea typeface="HGPMinchoE"/>
                <a:cs typeface="Angsana New"/>
              </a:rPr>
              <a:t>FiLIPPO</a:t>
            </a:r>
            <a:r>
              <a:rPr lang="it-IT" sz="2000" dirty="0">
                <a:solidFill>
                  <a:schemeClr val="bg2">
                    <a:lumMod val="90000"/>
                  </a:schemeClr>
                </a:solidFill>
                <a:latin typeface="HGPMinchoE"/>
                <a:ea typeface="HGPMinchoE"/>
                <a:cs typeface="Angsana New"/>
              </a:rPr>
              <a:t> II E' IL GOVERNATORE DEL DUCATO DI MILANO</a:t>
            </a:r>
          </a:p>
        </p:txBody>
      </p:sp>
      <p:pic>
        <p:nvPicPr>
          <p:cNvPr id="7" name="Immagine 7" descr="Immagine che contiene testo, vecchio, bianco, nero&#10;&#10;Descrizione generata automaticamente">
            <a:extLst>
              <a:ext uri="{FF2B5EF4-FFF2-40B4-BE49-F238E27FC236}">
                <a16:creationId xmlns:a16="http://schemas.microsoft.com/office/drawing/2014/main" xmlns="" id="{62004925-8137-48B4-4C77-B7CE6AE297D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5999" y="782722"/>
            <a:ext cx="5433917" cy="543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091543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52A5E297-FCC0-4CBB-B0F2-AD10B61FABD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F7FBDA2-CA1E-4D12-868A-9193C9AA7B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52873" y="734134"/>
            <a:ext cx="7498616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3F4D7F8-5385-261B-7583-A8107F7E63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40661" y="1062339"/>
            <a:ext cx="6798608" cy="899464"/>
          </a:xfrm>
        </p:spPr>
        <p:txBody>
          <a:bodyPr>
            <a:normAutofit fontScale="90000"/>
          </a:bodyPr>
          <a:lstStyle/>
          <a:p>
            <a:pPr algn="ctr"/>
            <a:r>
              <a:rPr lang="it-IT" sz="4400" dirty="0">
                <a:solidFill>
                  <a:srgbClr val="FFFFFF"/>
                </a:solidFill>
                <a:latin typeface="HGPMinchoE"/>
                <a:ea typeface="HGPMinchoE"/>
              </a:rPr>
              <a:t>La famiglia borromeo</a:t>
            </a:r>
            <a:br>
              <a:rPr lang="it-IT" sz="4400" dirty="0">
                <a:solidFill>
                  <a:srgbClr val="FFFFFF"/>
                </a:solidFill>
                <a:latin typeface="HGPMinchoE"/>
                <a:ea typeface="HGPMinchoE"/>
              </a:rPr>
            </a:br>
            <a:r>
              <a:rPr lang="it-IT" sz="2400" dirty="0">
                <a:solidFill>
                  <a:srgbClr val="FFFFFF"/>
                </a:solidFill>
                <a:latin typeface="HGPMinchoE"/>
                <a:ea typeface="HGPMinchoE"/>
              </a:rPr>
              <a:t>dal 1560 al 1631</a:t>
            </a:r>
            <a:endParaRPr lang="it-IT" sz="240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CA5FFAC6-A208-D9B7-701A-FF60F1111F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8534" y="2289754"/>
            <a:ext cx="6798608" cy="329623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buFont typeface="Wingdings" panose="05020102010507070707" pitchFamily="18" charset="2"/>
              <a:buChar char="v"/>
            </a:pPr>
            <a:r>
              <a:rPr lang="it-IT" sz="1800" dirty="0">
                <a:solidFill>
                  <a:srgbClr val="EBEBEB"/>
                </a:solidFill>
                <a:latin typeface="HGPMinchoE"/>
                <a:ea typeface="HGPMinchoE"/>
              </a:rPr>
              <a:t>Nel 1569 Carlo Borromeo ottiene l'arcidiocesi di </a:t>
            </a:r>
            <a:r>
              <a:rPr lang="it-IT" sz="1800" dirty="0" err="1">
                <a:solidFill>
                  <a:srgbClr val="EBEBEB"/>
                </a:solidFill>
                <a:latin typeface="HGPMinchoE"/>
                <a:ea typeface="HGPMinchoE"/>
              </a:rPr>
              <a:t>milano</a:t>
            </a:r>
            <a:r>
              <a:rPr lang="it-IT" sz="1800" dirty="0">
                <a:solidFill>
                  <a:srgbClr val="EBEBEB"/>
                </a:solidFill>
                <a:latin typeface="HGPMinchoE"/>
                <a:ea typeface="HGPMinchoE"/>
              </a:rPr>
              <a:t> e opera dei rinnovamenti che appaiono pericolosi agli occhi degli spagnoli. </a:t>
            </a:r>
            <a:endParaRPr lang="it-IT" sz="1800" dirty="0">
              <a:solidFill>
                <a:srgbClr val="903163"/>
              </a:solidFill>
              <a:latin typeface="Gill Sans MT" panose="020B0502020104020203"/>
              <a:ea typeface="HGPMinchoE"/>
            </a:endParaRPr>
          </a:p>
          <a:p>
            <a:pPr marL="342900" indent="-342900">
              <a:buFont typeface="Wingdings" panose="05020102010507070707" pitchFamily="18" charset="2"/>
              <a:buChar char="v"/>
            </a:pPr>
            <a:endParaRPr lang="it-IT" sz="1800" dirty="0">
              <a:solidFill>
                <a:srgbClr val="EBEBEB"/>
              </a:solidFill>
              <a:latin typeface="HGPMinchoE"/>
              <a:ea typeface="HGPMinchoE"/>
            </a:endParaRPr>
          </a:p>
          <a:p>
            <a:endParaRPr lang="it-IT" sz="1800" dirty="0">
              <a:solidFill>
                <a:srgbClr val="EBEBEB"/>
              </a:solidFill>
              <a:latin typeface="HGPMinchoE"/>
              <a:ea typeface="HGPMinchoE"/>
            </a:endParaRPr>
          </a:p>
          <a:p>
            <a:pPr marL="342900" indent="-342900">
              <a:buFont typeface="Wingdings" panose="05020102010507070707" pitchFamily="18" charset="2"/>
              <a:buChar char="v"/>
            </a:pPr>
            <a:r>
              <a:rPr lang="it-IT" sz="1800" dirty="0">
                <a:solidFill>
                  <a:srgbClr val="EBEBEB"/>
                </a:solidFill>
                <a:latin typeface="HGPMinchoE"/>
                <a:ea typeface="HGPMinchoE"/>
              </a:rPr>
              <a:t>A carlo succede </a:t>
            </a:r>
            <a:r>
              <a:rPr lang="it-IT" sz="1800" dirty="0" err="1">
                <a:solidFill>
                  <a:srgbClr val="EBEBEB"/>
                </a:solidFill>
                <a:latin typeface="HGPMinchoE"/>
                <a:ea typeface="HGPMinchoE"/>
              </a:rPr>
              <a:t>federico</a:t>
            </a:r>
            <a:r>
              <a:rPr lang="it-IT" sz="1800" dirty="0">
                <a:solidFill>
                  <a:srgbClr val="EBEBEB"/>
                </a:solidFill>
                <a:latin typeface="HGPMinchoE"/>
                <a:ea typeface="HGPMinchoE"/>
              </a:rPr>
              <a:t> borromeo, </a:t>
            </a:r>
            <a:r>
              <a:rPr lang="it-IT" sz="1800" dirty="0" err="1">
                <a:solidFill>
                  <a:srgbClr val="EBEBEB"/>
                </a:solidFill>
                <a:latin typeface="HGPMinchoE"/>
                <a:ea typeface="HGPMinchoE"/>
              </a:rPr>
              <a:t>piu'</a:t>
            </a:r>
            <a:r>
              <a:rPr lang="it-IT" sz="1800" dirty="0">
                <a:solidFill>
                  <a:srgbClr val="EBEBEB"/>
                </a:solidFill>
                <a:latin typeface="HGPMinchoE"/>
                <a:ea typeface="HGPMinchoE"/>
              </a:rPr>
              <a:t> moderato e diplomatico.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C3E10249-5CE7-46B7-BF63-CADFE9DC19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E0A0B672-D861-46A7-A5CE-F47D2E89CAB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BE538C5F-339E-4E2E-9D0C-CB525B78A7B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BEA4A019-FFF6-4EC2-9691-6488661102E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4" name="Immagine 4">
            <a:extLst>
              <a:ext uri="{FF2B5EF4-FFF2-40B4-BE49-F238E27FC236}">
                <a16:creationId xmlns:a16="http://schemas.microsoft.com/office/drawing/2014/main" xmlns="" id="{9FAAA186-312F-23FF-B0A7-4DD70D6D60C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94" r="4440" b="-2"/>
          <a:stretch/>
        </p:blipFill>
        <p:spPr>
          <a:xfrm>
            <a:off x="478172" y="723899"/>
            <a:ext cx="3671681" cy="567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5985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xmlns="" id="{1BCC08F4-3CEC-46FB-BD85-2745D90568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0D5D2EF8-D095-61DC-281A-7E28AE5A2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1" y="827951"/>
            <a:ext cx="3659478" cy="1235222"/>
          </a:xfrm>
        </p:spPr>
        <p:txBody>
          <a:bodyPr anchor="ctr">
            <a:noAutofit/>
          </a:bodyPr>
          <a:lstStyle/>
          <a:p>
            <a:pPr algn="ctr"/>
            <a:r>
              <a:rPr lang="it-IT" sz="4000" dirty="0">
                <a:solidFill>
                  <a:schemeClr val="accent1"/>
                </a:solidFill>
                <a:latin typeface="HGPMinchoE"/>
                <a:ea typeface="HGPMinchoE"/>
              </a:rPr>
              <a:t>SAN CARLO BORROMEO</a:t>
            </a:r>
            <a:endParaRPr lang="it-IT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B9E1576F-130A-4FF6-AAF0-FAAF73DBEC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93CECC69-F5E4-4FF8-BD68-86558AFDF67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FC15DEA9-C35A-4812-A632-8AAA64101FE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EA45595F-5D18-4FFA-95DA-29D01944549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xmlns="" id="{4D75D919-F199-3642-0D1D-7C12FE39FC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4178" y="2150533"/>
            <a:ext cx="4595098" cy="3708266"/>
          </a:xfrm>
        </p:spPr>
        <p:txBody>
          <a:bodyPr>
            <a:normAutofit/>
          </a:bodyPr>
          <a:lstStyle/>
          <a:p>
            <a:pPr marL="342900" indent="-342900">
              <a:buFont typeface="Wingdings,Sans-Serif" panose="05020102010507070707" pitchFamily="18" charset="2"/>
              <a:buChar char="v"/>
            </a:pPr>
            <a:r>
              <a:rPr lang="it-IT" sz="1600" cap="all" dirty="0">
                <a:solidFill>
                  <a:schemeClr val="tx1"/>
                </a:solidFill>
                <a:latin typeface="HGPMinchoE"/>
                <a:ea typeface="+mn-lt"/>
                <a:cs typeface="+mn-lt"/>
              </a:rPr>
              <a:t>GIOVANNI PIETRO GIUSSANI DEDICA UN MANOSCRITTO ALLA FIGURA DI CARLO ARRICCHITO DA RITRATTI DEL CARDINALE.</a:t>
            </a:r>
          </a:p>
          <a:p>
            <a:pPr marL="342900" indent="-342900">
              <a:buFont typeface="Wingdings,Sans-Serif" panose="05020102010507070707" pitchFamily="18" charset="2"/>
              <a:buChar char="v"/>
            </a:pPr>
            <a:r>
              <a:rPr lang="it-IT" sz="1600" cap="all" dirty="0">
                <a:solidFill>
                  <a:schemeClr val="tx1"/>
                </a:solidFill>
                <a:latin typeface="HGPMinchoE"/>
              </a:rPr>
              <a:t>Borromeo STESSO SI DEDICA ALLA STESURA DI ALCUNI MANOSCRITTI, TRA CUI L'"</a:t>
            </a:r>
            <a:r>
              <a:rPr lang="it-IT" sz="1600" cap="all" dirty="0" err="1">
                <a:solidFill>
                  <a:schemeClr val="tx1"/>
                </a:solidFill>
                <a:latin typeface="HGPMinchoE"/>
              </a:rPr>
              <a:t>iNSTRUCTIONUM</a:t>
            </a:r>
            <a:r>
              <a:rPr lang="it-IT" sz="1600" cap="all" dirty="0">
                <a:solidFill>
                  <a:schemeClr val="tx1"/>
                </a:solidFill>
                <a:latin typeface="HGPMinchoE"/>
              </a:rPr>
              <a:t> </a:t>
            </a:r>
            <a:r>
              <a:rPr lang="it-IT" sz="1600" cap="all" dirty="0" err="1">
                <a:solidFill>
                  <a:schemeClr val="tx1"/>
                </a:solidFill>
                <a:latin typeface="HGPMinchoE"/>
              </a:rPr>
              <a:t>fABRICAE</a:t>
            </a:r>
            <a:r>
              <a:rPr lang="it-IT" sz="1600" cap="all" dirty="0">
                <a:solidFill>
                  <a:schemeClr val="tx1"/>
                </a:solidFill>
                <a:latin typeface="HGPMinchoE"/>
              </a:rPr>
              <a:t> ET SUPELLECTILES ECCLESIASTICAE".</a:t>
            </a:r>
            <a:endParaRPr lang="it-IT" sz="1600" cap="all" dirty="0">
              <a:solidFill>
                <a:schemeClr val="tx1"/>
              </a:solidFill>
              <a:latin typeface="HGPMinchoE"/>
              <a:ea typeface="HGPMinchoE"/>
            </a:endParaRPr>
          </a:p>
          <a:p>
            <a:pPr marL="305435" indent="-305435"/>
            <a:endParaRPr lang="en-US" dirty="0"/>
          </a:p>
        </p:txBody>
      </p:sp>
      <p:pic>
        <p:nvPicPr>
          <p:cNvPr id="4" name="Immagine 4" descr="Immagine che contiene testo&#10;&#10;Descrizione generata automaticamente">
            <a:extLst>
              <a:ext uri="{FF2B5EF4-FFF2-40B4-BE49-F238E27FC236}">
                <a16:creationId xmlns:a16="http://schemas.microsoft.com/office/drawing/2014/main" xmlns="" id="{43EB6428-7F78-DCF4-FB39-B8538B9972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6396" r="-1" b="8593"/>
          <a:stretch/>
        </p:blipFill>
        <p:spPr>
          <a:xfrm>
            <a:off x="4251033" y="641102"/>
            <a:ext cx="3702877" cy="5749462"/>
          </a:xfrm>
          <a:prstGeom prst="rect">
            <a:avLst/>
          </a:prstGeom>
        </p:spPr>
      </p:pic>
      <p:pic>
        <p:nvPicPr>
          <p:cNvPr id="5" name="Immagine 5" descr="Immagine che contiene testo, segnale&#10;&#10;Descrizione generata automaticamente">
            <a:extLst>
              <a:ext uri="{FF2B5EF4-FFF2-40B4-BE49-F238E27FC236}">
                <a16:creationId xmlns:a16="http://schemas.microsoft.com/office/drawing/2014/main" xmlns="" id="{0342A490-E143-D176-019A-035B9A46BC7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5980" r="-1" b="-1"/>
          <a:stretch/>
        </p:blipFill>
        <p:spPr>
          <a:xfrm>
            <a:off x="8086240" y="641103"/>
            <a:ext cx="3702877" cy="574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69552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0">
            <a:extLst>
              <a:ext uri="{FF2B5EF4-FFF2-40B4-BE49-F238E27FC236}">
                <a16:creationId xmlns:a16="http://schemas.microsoft.com/office/drawing/2014/main" xmlns="" id="{879A26B8-6C4E-452B-ADD3-ED324A7AB7E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F9055026-A3F2-FE4A-3449-B5E444CA2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253" y="681002"/>
            <a:ext cx="5740135" cy="1264584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it-IT" sz="4000" dirty="0">
                <a:solidFill>
                  <a:schemeClr val="tx1"/>
                </a:solidFill>
                <a:latin typeface="HGPMinchoE"/>
                <a:ea typeface="HGPMinchoE"/>
              </a:rPr>
              <a:t>Federico borromeo</a:t>
            </a:r>
            <a:r>
              <a:rPr lang="it-IT" sz="4000" dirty="0">
                <a:solidFill>
                  <a:schemeClr val="tx1"/>
                </a:solidFill>
                <a:latin typeface="HGPMinchoE"/>
              </a:rPr>
              <a:t/>
            </a:r>
            <a:br>
              <a:rPr lang="it-IT" sz="4000" dirty="0">
                <a:solidFill>
                  <a:schemeClr val="tx1"/>
                </a:solidFill>
                <a:latin typeface="HGPMinchoE"/>
              </a:rPr>
            </a:br>
            <a:r>
              <a:rPr lang="it-IT" sz="4000" dirty="0">
                <a:solidFill>
                  <a:schemeClr val="tx1"/>
                </a:solidFill>
                <a:latin typeface="HGPMinchoE"/>
                <a:ea typeface="HGPMinchoE"/>
              </a:rPr>
              <a:t>1564-1631</a:t>
            </a:r>
            <a:r>
              <a:rPr lang="it-IT" sz="4000" dirty="0">
                <a:solidFill>
                  <a:schemeClr val="tx2"/>
                </a:solidFill>
                <a:latin typeface="HGPMinchoE"/>
                <a:ea typeface="HGPMinchoE"/>
              </a:rPr>
              <a:t> </a:t>
            </a:r>
          </a:p>
        </p:txBody>
      </p:sp>
      <p:sp>
        <p:nvSpPr>
          <p:cNvPr id="19" name="Rectangle 12">
            <a:extLst>
              <a:ext uri="{FF2B5EF4-FFF2-40B4-BE49-F238E27FC236}">
                <a16:creationId xmlns:a16="http://schemas.microsoft.com/office/drawing/2014/main" xmlns="" id="{D03E4FEE-2E6A-44AB-B6BA-C1AD0CD6D9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457200"/>
            <a:ext cx="560581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817EB59-13B3-43DA-9B91-A7CC174A60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144318" y="457200"/>
            <a:ext cx="5600007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9B4167E1-E2B0-4192-8DA2-6967DDFF87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2377" y="614407"/>
            <a:ext cx="560996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Immagine 4" descr="Immagine che contiene testo, libro, interni&#10;&#10;Descrizione generata automaticamente">
            <a:extLst>
              <a:ext uri="{FF2B5EF4-FFF2-40B4-BE49-F238E27FC236}">
                <a16:creationId xmlns:a16="http://schemas.microsoft.com/office/drawing/2014/main" xmlns="" id="{F9F55888-B972-40B9-5C4B-DA8992A95E5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7727" y="1086266"/>
            <a:ext cx="3139266" cy="4668054"/>
          </a:xfrm>
          <a:prstGeom prst="rect">
            <a:avLst/>
          </a:prstGeom>
        </p:spPr>
      </p:pic>
      <p:sp>
        <p:nvSpPr>
          <p:cNvPr id="20" name="Content Placeholder 7">
            <a:extLst>
              <a:ext uri="{FF2B5EF4-FFF2-40B4-BE49-F238E27FC236}">
                <a16:creationId xmlns:a16="http://schemas.microsoft.com/office/drawing/2014/main" xmlns="" id="{314BCF8D-0978-5B2C-1909-3836A4A526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5987" y="2254102"/>
            <a:ext cx="4947221" cy="36503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HGPMinchoE"/>
                <a:ea typeface="HGPMinchoE"/>
              </a:rPr>
              <a:t>"Fu </a:t>
            </a:r>
            <a:r>
              <a:rPr lang="en-US" sz="2000" dirty="0" err="1">
                <a:latin typeface="HGPMinchoE"/>
                <a:ea typeface="HGPMinchoE"/>
              </a:rPr>
              <a:t>degli</a:t>
            </a:r>
            <a:r>
              <a:rPr lang="en-US" sz="2000" dirty="0">
                <a:latin typeface="HGPMinchoE"/>
                <a:ea typeface="HGPMinchoE"/>
              </a:rPr>
              <a:t> </a:t>
            </a:r>
            <a:r>
              <a:rPr lang="en-US" sz="2000" dirty="0" err="1">
                <a:latin typeface="HGPMinchoE"/>
                <a:ea typeface="HGPMinchoE"/>
              </a:rPr>
              <a:t>uomini</a:t>
            </a:r>
            <a:r>
              <a:rPr lang="en-US" sz="2000" dirty="0">
                <a:latin typeface="HGPMinchoE"/>
                <a:ea typeface="HGPMinchoE"/>
              </a:rPr>
              <a:t> </a:t>
            </a:r>
            <a:r>
              <a:rPr lang="en-US" sz="2000" dirty="0" err="1">
                <a:latin typeface="HGPMinchoE"/>
                <a:ea typeface="HGPMinchoE"/>
              </a:rPr>
              <a:t>rari</a:t>
            </a:r>
            <a:r>
              <a:rPr lang="en-US" sz="2000" dirty="0">
                <a:latin typeface="HGPMinchoE"/>
                <a:ea typeface="HGPMinchoE"/>
              </a:rPr>
              <a:t> in </a:t>
            </a:r>
            <a:r>
              <a:rPr lang="en-US" sz="2000" dirty="0" err="1">
                <a:latin typeface="HGPMinchoE"/>
                <a:ea typeface="HGPMinchoE"/>
              </a:rPr>
              <a:t>qualunque</a:t>
            </a:r>
            <a:r>
              <a:rPr lang="en-US" sz="2000" dirty="0">
                <a:latin typeface="HGPMinchoE"/>
                <a:ea typeface="HGPMinchoE"/>
              </a:rPr>
              <a:t> tempo, </a:t>
            </a:r>
            <a:r>
              <a:rPr lang="en-US" sz="2000" dirty="0" err="1">
                <a:latin typeface="HGPMinchoE"/>
                <a:ea typeface="HGPMinchoE"/>
              </a:rPr>
              <a:t>che</a:t>
            </a:r>
            <a:r>
              <a:rPr lang="en-US" sz="2000" dirty="0">
                <a:latin typeface="HGPMinchoE"/>
                <a:ea typeface="HGPMinchoE"/>
              </a:rPr>
              <a:t> </a:t>
            </a:r>
            <a:r>
              <a:rPr lang="en-US" sz="2000" dirty="0" err="1">
                <a:latin typeface="HGPMinchoE"/>
                <a:ea typeface="HGPMinchoE"/>
              </a:rPr>
              <a:t>abbiano</a:t>
            </a:r>
            <a:r>
              <a:rPr lang="en-US" sz="2000" dirty="0">
                <a:latin typeface="HGPMinchoE"/>
                <a:ea typeface="HGPMinchoE"/>
              </a:rPr>
              <a:t> </a:t>
            </a:r>
            <a:r>
              <a:rPr lang="en-US" sz="2000" dirty="0" err="1">
                <a:latin typeface="HGPMinchoE"/>
                <a:ea typeface="HGPMinchoE"/>
              </a:rPr>
              <a:t>impiegato</a:t>
            </a:r>
            <a:r>
              <a:rPr lang="en-US" sz="2000" dirty="0">
                <a:latin typeface="HGPMinchoE"/>
                <a:ea typeface="HGPMinchoE"/>
              </a:rPr>
              <a:t> un </a:t>
            </a:r>
            <a:r>
              <a:rPr lang="en-US" sz="2000" dirty="0" err="1">
                <a:latin typeface="HGPMinchoE"/>
                <a:ea typeface="HGPMinchoE"/>
              </a:rPr>
              <a:t>ingegno</a:t>
            </a:r>
            <a:r>
              <a:rPr lang="en-US" sz="2000" dirty="0">
                <a:latin typeface="HGPMinchoE"/>
                <a:ea typeface="HGPMinchoE"/>
              </a:rPr>
              <a:t> </a:t>
            </a:r>
            <a:r>
              <a:rPr lang="en-US" sz="2000" dirty="0" err="1">
                <a:latin typeface="HGPMinchoE"/>
                <a:ea typeface="HGPMinchoE"/>
              </a:rPr>
              <a:t>egregio</a:t>
            </a:r>
            <a:r>
              <a:rPr lang="en-US" sz="2000" dirty="0">
                <a:latin typeface="HGPMinchoE"/>
                <a:ea typeface="HGPMinchoE"/>
              </a:rPr>
              <a:t>, tutti </a:t>
            </a:r>
            <a:r>
              <a:rPr lang="en-US" sz="2000" dirty="0" err="1">
                <a:latin typeface="HGPMinchoE"/>
                <a:ea typeface="HGPMinchoE"/>
              </a:rPr>
              <a:t>i</a:t>
            </a:r>
            <a:r>
              <a:rPr lang="en-US" sz="2000" dirty="0">
                <a:latin typeface="HGPMinchoE"/>
                <a:ea typeface="HGPMinchoE"/>
              </a:rPr>
              <a:t> </a:t>
            </a:r>
            <a:r>
              <a:rPr lang="en-US" sz="2000" dirty="0" err="1">
                <a:latin typeface="HGPMinchoE"/>
                <a:ea typeface="HGPMinchoE"/>
              </a:rPr>
              <a:t>mezzi</a:t>
            </a:r>
            <a:r>
              <a:rPr lang="en-US" sz="2000" dirty="0">
                <a:latin typeface="HGPMinchoE"/>
                <a:ea typeface="HGPMinchoE"/>
              </a:rPr>
              <a:t> </a:t>
            </a:r>
            <a:r>
              <a:rPr lang="en-US" sz="2000" dirty="0" err="1">
                <a:latin typeface="HGPMinchoE"/>
                <a:ea typeface="HGPMinchoE"/>
              </a:rPr>
              <a:t>d'una</a:t>
            </a:r>
            <a:r>
              <a:rPr lang="en-US" sz="2000" dirty="0">
                <a:latin typeface="HGPMinchoE"/>
                <a:ea typeface="HGPMinchoE"/>
              </a:rPr>
              <a:t> </a:t>
            </a:r>
            <a:r>
              <a:rPr lang="en-US" sz="2000" dirty="0" err="1">
                <a:latin typeface="HGPMinchoE"/>
                <a:ea typeface="HGPMinchoE"/>
              </a:rPr>
              <a:t>grand'opulenza</a:t>
            </a:r>
            <a:r>
              <a:rPr lang="en-US" sz="2000" dirty="0">
                <a:latin typeface="HGPMinchoE"/>
                <a:ea typeface="HGPMinchoE"/>
              </a:rPr>
              <a:t>, tutti </a:t>
            </a:r>
            <a:r>
              <a:rPr lang="en-US" sz="2000" dirty="0" err="1">
                <a:latin typeface="HGPMinchoE"/>
                <a:ea typeface="HGPMinchoE"/>
              </a:rPr>
              <a:t>i</a:t>
            </a:r>
            <a:r>
              <a:rPr lang="en-US" sz="2000" dirty="0">
                <a:latin typeface="HGPMinchoE"/>
                <a:ea typeface="HGPMinchoE"/>
              </a:rPr>
              <a:t> </a:t>
            </a:r>
            <a:r>
              <a:rPr lang="en-US" sz="2000" dirty="0" err="1">
                <a:latin typeface="HGPMinchoE"/>
                <a:ea typeface="HGPMinchoE"/>
              </a:rPr>
              <a:t>vantaggi</a:t>
            </a:r>
            <a:r>
              <a:rPr lang="en-US" sz="2000" dirty="0">
                <a:latin typeface="HGPMinchoE"/>
                <a:ea typeface="HGPMinchoE"/>
              </a:rPr>
              <a:t> </a:t>
            </a:r>
            <a:r>
              <a:rPr lang="en-US" sz="2000" dirty="0" err="1">
                <a:latin typeface="HGPMinchoE"/>
                <a:ea typeface="HGPMinchoE"/>
              </a:rPr>
              <a:t>d'una</a:t>
            </a:r>
            <a:r>
              <a:rPr lang="en-US" sz="2000" dirty="0">
                <a:latin typeface="HGPMinchoE"/>
                <a:ea typeface="HGPMinchoE"/>
              </a:rPr>
              <a:t> </a:t>
            </a:r>
            <a:r>
              <a:rPr lang="en-US" sz="2000" dirty="0" err="1">
                <a:latin typeface="HGPMinchoE"/>
                <a:ea typeface="HGPMinchoE"/>
              </a:rPr>
              <a:t>condizione</a:t>
            </a:r>
            <a:r>
              <a:rPr lang="en-US" sz="2000" dirty="0">
                <a:latin typeface="HGPMinchoE"/>
                <a:ea typeface="HGPMinchoE"/>
              </a:rPr>
              <a:t> </a:t>
            </a:r>
            <a:r>
              <a:rPr lang="en-US" sz="2000" dirty="0" err="1">
                <a:latin typeface="HGPMinchoE"/>
                <a:ea typeface="HGPMinchoE"/>
              </a:rPr>
              <a:t>privilegiata</a:t>
            </a:r>
            <a:r>
              <a:rPr lang="en-US" sz="2000" dirty="0">
                <a:latin typeface="HGPMinchoE"/>
                <a:ea typeface="HGPMinchoE"/>
              </a:rPr>
              <a:t>, </a:t>
            </a:r>
            <a:r>
              <a:rPr lang="en-US" sz="2000" dirty="0" err="1">
                <a:latin typeface="HGPMinchoE"/>
                <a:ea typeface="HGPMinchoE"/>
              </a:rPr>
              <a:t>nella</a:t>
            </a:r>
            <a:r>
              <a:rPr lang="en-US" sz="2000" dirty="0">
                <a:latin typeface="HGPMinchoE"/>
                <a:ea typeface="HGPMinchoE"/>
              </a:rPr>
              <a:t> </a:t>
            </a:r>
            <a:r>
              <a:rPr lang="en-US" sz="2000" dirty="0" err="1">
                <a:latin typeface="HGPMinchoE"/>
                <a:ea typeface="HGPMinchoE"/>
              </a:rPr>
              <a:t>ricerca</a:t>
            </a:r>
            <a:r>
              <a:rPr lang="en-US" sz="2000" dirty="0">
                <a:latin typeface="HGPMinchoE"/>
                <a:ea typeface="HGPMinchoE"/>
              </a:rPr>
              <a:t> e </a:t>
            </a:r>
            <a:r>
              <a:rPr lang="en-US" sz="2000" dirty="0" err="1">
                <a:latin typeface="HGPMinchoE"/>
                <a:ea typeface="HGPMinchoE"/>
              </a:rPr>
              <a:t>nell'esercizio</a:t>
            </a:r>
            <a:r>
              <a:rPr lang="en-US" sz="2000" dirty="0">
                <a:latin typeface="HGPMinchoE"/>
                <a:ea typeface="HGPMinchoE"/>
              </a:rPr>
              <a:t> del </a:t>
            </a:r>
            <a:r>
              <a:rPr lang="en-US" sz="2000" dirty="0" err="1">
                <a:latin typeface="HGPMinchoE"/>
                <a:ea typeface="HGPMinchoE"/>
              </a:rPr>
              <a:t>meglio</a:t>
            </a:r>
            <a:r>
              <a:rPr lang="en-US" sz="2000" dirty="0">
                <a:latin typeface="HGPMinchoE"/>
                <a:ea typeface="HGPMinchoE"/>
              </a:rPr>
              <a:t>. "</a:t>
            </a:r>
            <a:endParaRPr lang="it-IT" sz="2000">
              <a:latin typeface="HGPMinchoE"/>
              <a:ea typeface="HGPMinchoE"/>
            </a:endParaRPr>
          </a:p>
          <a:p>
            <a:pPr marL="0" indent="0" algn="r">
              <a:buNone/>
            </a:pPr>
            <a:r>
              <a:rPr lang="en-US" sz="2000" dirty="0">
                <a:latin typeface="HGPMinchoE"/>
                <a:ea typeface="HGPMinchoE"/>
              </a:rPr>
              <a:t>-Alessandro Manzoni</a:t>
            </a:r>
          </a:p>
        </p:txBody>
      </p:sp>
    </p:spTree>
    <p:extLst>
      <p:ext uri="{BB962C8B-B14F-4D97-AF65-F5344CB8AC3E}">
        <p14:creationId xmlns:p14="http://schemas.microsoft.com/office/powerpoint/2010/main" xmlns="" val="2824636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>
            <a:extLst>
              <a:ext uri="{FF2B5EF4-FFF2-40B4-BE49-F238E27FC236}">
                <a16:creationId xmlns:a16="http://schemas.microsoft.com/office/drawing/2014/main" xmlns="" id="{2928117C-9446-4E7F-AE62-95E0F6DB5B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xmlns="" id="{84D30AFB-4D71-48B0-AA00-28EE92363A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xmlns="" id="{96A0B76F-8010-4C62-B4B6-C5FC438C05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xmlns="" id="{9FC936C0-4624-438D-BDD0-6B296BD640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xmlns="" id="{C1FA8F66-3B85-411D-A2A6-A50DF3026D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8" name="Immagine 9" descr="Immagine che contiene edificio, esterni, vecchio, pietra&#10;&#10;Descrizione generata automaticamente">
            <a:extLst>
              <a:ext uri="{FF2B5EF4-FFF2-40B4-BE49-F238E27FC236}">
                <a16:creationId xmlns:a16="http://schemas.microsoft.com/office/drawing/2014/main" xmlns="" id="{50A95DF4-682C-9807-2FF6-48AF02B5DB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t="7326" r="9091" b="1774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D695E25C-06E7-4082-BE92-B571B616BC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9257916F-271C-4D56-AEDE-0309D1746F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EC75C176-BB0F-4087-B339-FC37356C0B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xmlns="" id="{E64BD7DF-F4BB-427F-B4F6-6DC83A59AA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8732" y="4428067"/>
            <a:ext cx="11260667" cy="1962497"/>
          </a:xfrm>
          <a:prstGeom prst="rect">
            <a:avLst/>
          </a:prstGeom>
          <a:solidFill>
            <a:schemeClr val="accent1">
              <a:alpha val="97000"/>
            </a:schemeClr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7232AD02-D8FE-19B9-A07B-62827A572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5073570"/>
            <a:ext cx="10965141" cy="895244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4000" dirty="0">
                <a:solidFill>
                  <a:srgbClr val="FFFFFF"/>
                </a:solidFill>
                <a:latin typeface="HGPMinchoE"/>
                <a:ea typeface="HGPMinchoE"/>
              </a:rPr>
              <a:t>LA PASSIONE PER L'ARCHITETTURA E LA BIBLIOTECA AMBROSIANA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484831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xmlns="" id="{1A8AF9B1-7D64-4564-969F-CB2B27ED9E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magine 9" descr="Immagine che contiene testo, libro, vecchio&#10;&#10;Descrizione generata automaticamente">
            <a:extLst>
              <a:ext uri="{FF2B5EF4-FFF2-40B4-BE49-F238E27FC236}">
                <a16:creationId xmlns:a16="http://schemas.microsoft.com/office/drawing/2014/main" xmlns="" id="{6B987E8D-8C92-9F5E-CE23-20847837531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14773" r="909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8D854759-2D3E-4B54-A780-D84D49E80FE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438068" y="457200"/>
            <a:ext cx="3703320" cy="5935132"/>
            <a:chOff x="438068" y="457200"/>
            <a:chExt cx="3703320" cy="5935132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xmlns="" id="{459856EA-FC8A-44D1-BC3D-2B8EDD0C86E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438068" y="618067"/>
              <a:ext cx="3702134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xmlns="" id="{C1038B56-933B-44DD-AF10-63436FCCFBC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80C72AEE-5947-C13E-6DB2-D21380A63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099" y="756171"/>
            <a:ext cx="3566396" cy="1372177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  <a:latin typeface="HGPMinchoE"/>
                <a:ea typeface="HGPMinchoE"/>
              </a:rPr>
              <a:t>LA DIFFUSIONE DELLA PESTE</a:t>
            </a:r>
            <a:endParaRPr lang="it-IT"/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xmlns="" id="{E9B67325-C815-1E9C-782E-841976C29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674" y="2351589"/>
            <a:ext cx="3771959" cy="3564467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FFFFFF"/>
                </a:solidFill>
                <a:latin typeface="HGPMinchoE"/>
                <a:ea typeface="HGPMinchoE"/>
              </a:rPr>
              <a:t>La </a:t>
            </a:r>
            <a:r>
              <a:rPr lang="en-US" sz="2400" dirty="0" err="1">
                <a:solidFill>
                  <a:srgbClr val="FFFFFF"/>
                </a:solidFill>
                <a:latin typeface="HGPMinchoE"/>
                <a:ea typeface="HGPMinchoE"/>
              </a:rPr>
              <a:t>carestia</a:t>
            </a:r>
            <a:r>
              <a:rPr lang="en-US" sz="2400" dirty="0">
                <a:solidFill>
                  <a:srgbClr val="FFFFFF"/>
                </a:solidFill>
                <a:latin typeface="HGPMinchoE"/>
                <a:ea typeface="HGPMinchoE"/>
              </a:rPr>
              <a:t> data </a:t>
            </a:r>
            <a:r>
              <a:rPr lang="en-US" sz="2400" dirty="0" err="1">
                <a:solidFill>
                  <a:srgbClr val="FFFFFF"/>
                </a:solidFill>
                <a:latin typeface="HGPMinchoE"/>
                <a:ea typeface="HGPMinchoE"/>
              </a:rPr>
              <a:t>dalla</a:t>
            </a:r>
            <a:r>
              <a:rPr lang="en-US" sz="2400" dirty="0">
                <a:solidFill>
                  <a:srgbClr val="FFFFFF"/>
                </a:solidFill>
                <a:latin typeface="HGPMinchoE"/>
                <a:ea typeface="HGPMinchoE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HGPMinchoE"/>
                <a:ea typeface="HGPMinchoE"/>
              </a:rPr>
              <a:t>guerra</a:t>
            </a:r>
            <a:r>
              <a:rPr lang="en-US" sz="2400" dirty="0">
                <a:solidFill>
                  <a:srgbClr val="FFFFFF"/>
                </a:solidFill>
                <a:latin typeface="HGPMinchoE"/>
                <a:ea typeface="HGPMinchoE"/>
              </a:rPr>
              <a:t> per il </a:t>
            </a:r>
            <a:r>
              <a:rPr lang="en-US" sz="2400" dirty="0" err="1">
                <a:solidFill>
                  <a:srgbClr val="FFFFFF"/>
                </a:solidFill>
                <a:latin typeface="HGPMinchoE"/>
                <a:ea typeface="HGPMinchoE"/>
              </a:rPr>
              <a:t>ducato</a:t>
            </a:r>
            <a:r>
              <a:rPr lang="en-US" sz="2400" dirty="0">
                <a:solidFill>
                  <a:srgbClr val="FFFFFF"/>
                </a:solidFill>
                <a:latin typeface="HGPMinchoE"/>
                <a:ea typeface="HGPMinchoE"/>
              </a:rPr>
              <a:t> di Milano e le </a:t>
            </a:r>
            <a:r>
              <a:rPr lang="en-US" sz="2400" dirty="0" err="1">
                <a:solidFill>
                  <a:srgbClr val="FFFFFF"/>
                </a:solidFill>
                <a:latin typeface="HGPMinchoE"/>
                <a:ea typeface="HGPMinchoE"/>
              </a:rPr>
              <a:t>scarse</a:t>
            </a:r>
            <a:r>
              <a:rPr lang="en-US" sz="2400" dirty="0">
                <a:solidFill>
                  <a:srgbClr val="FFFFFF"/>
                </a:solidFill>
                <a:latin typeface="HGPMinchoE"/>
                <a:ea typeface="HGPMinchoE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HGPMinchoE"/>
                <a:ea typeface="HGPMinchoE"/>
              </a:rPr>
              <a:t>condizioni</a:t>
            </a:r>
            <a:r>
              <a:rPr lang="en-US" sz="2400" dirty="0">
                <a:solidFill>
                  <a:srgbClr val="FFFFFF"/>
                </a:solidFill>
                <a:latin typeface="HGPMinchoE"/>
                <a:ea typeface="HGPMinchoE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HGPMinchoE"/>
                <a:ea typeface="HGPMinchoE"/>
              </a:rPr>
              <a:t>igieniche</a:t>
            </a:r>
            <a:r>
              <a:rPr lang="en-US" sz="2400" dirty="0">
                <a:solidFill>
                  <a:srgbClr val="FFFFFF"/>
                </a:solidFill>
                <a:latin typeface="HGPMinchoE"/>
                <a:ea typeface="HGPMinchoE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HGPMinchoE"/>
                <a:ea typeface="HGPMinchoE"/>
              </a:rPr>
              <a:t>favorirono</a:t>
            </a:r>
            <a:r>
              <a:rPr lang="en-US" sz="2400" dirty="0">
                <a:solidFill>
                  <a:srgbClr val="FFFFFF"/>
                </a:solidFill>
                <a:latin typeface="HGPMinchoE"/>
                <a:ea typeface="HGPMinchoE"/>
              </a:rPr>
              <a:t> la </a:t>
            </a:r>
            <a:r>
              <a:rPr lang="en-US" sz="2400" dirty="0" err="1">
                <a:solidFill>
                  <a:srgbClr val="FFFFFF"/>
                </a:solidFill>
                <a:latin typeface="HGPMinchoE"/>
                <a:ea typeface="HGPMinchoE"/>
              </a:rPr>
              <a:t>diffusione</a:t>
            </a:r>
            <a:r>
              <a:rPr lang="en-US" sz="2400" dirty="0">
                <a:solidFill>
                  <a:srgbClr val="FFFFFF"/>
                </a:solidFill>
                <a:latin typeface="HGPMinchoE"/>
                <a:ea typeface="HGPMinchoE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HGPMinchoE"/>
                <a:ea typeface="HGPMinchoE"/>
              </a:rPr>
              <a:t>della</a:t>
            </a:r>
            <a:r>
              <a:rPr lang="en-US" sz="2400" dirty="0">
                <a:solidFill>
                  <a:srgbClr val="FFFFFF"/>
                </a:solidFill>
                <a:latin typeface="HGPMinchoE"/>
                <a:ea typeface="HGPMinchoE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HGPMinchoE"/>
                <a:ea typeface="HGPMinchoE"/>
              </a:rPr>
              <a:t>peste</a:t>
            </a:r>
            <a:r>
              <a:rPr lang="en-US" sz="2400" dirty="0">
                <a:solidFill>
                  <a:srgbClr val="FFFFFF"/>
                </a:solidFill>
                <a:latin typeface="HGPMinchoE"/>
                <a:ea typeface="HGPMinchoE"/>
              </a:rPr>
              <a:t>. Nello </a:t>
            </a:r>
            <a:r>
              <a:rPr lang="en-US" sz="2400" dirty="0" err="1">
                <a:solidFill>
                  <a:srgbClr val="FFFFFF"/>
                </a:solidFill>
                <a:latin typeface="HGPMinchoE"/>
                <a:ea typeface="HGPMinchoE"/>
              </a:rPr>
              <a:t>stesso</a:t>
            </a:r>
            <a:r>
              <a:rPr lang="en-US" sz="2400" dirty="0">
                <a:solidFill>
                  <a:srgbClr val="FFFFFF"/>
                </a:solidFill>
                <a:latin typeface="HGPMinchoE"/>
                <a:ea typeface="HGPMinchoE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HGPMinchoE"/>
                <a:ea typeface="HGPMinchoE"/>
              </a:rPr>
              <a:t>perido</a:t>
            </a:r>
            <a:r>
              <a:rPr lang="en-US" sz="2400" dirty="0">
                <a:solidFill>
                  <a:srgbClr val="FFFFFF"/>
                </a:solidFill>
                <a:latin typeface="HGPMinchoE"/>
                <a:ea typeface="HGPMinchoE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HGPMinchoE"/>
                <a:ea typeface="HGPMinchoE"/>
              </a:rPr>
              <a:t>vennero</a:t>
            </a:r>
            <a:r>
              <a:rPr lang="en-US" sz="2400" dirty="0">
                <a:solidFill>
                  <a:srgbClr val="FFFFFF"/>
                </a:solidFill>
                <a:latin typeface="HGPMinchoE"/>
                <a:ea typeface="HGPMinchoE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HGPMinchoE"/>
                <a:ea typeface="HGPMinchoE"/>
              </a:rPr>
              <a:t>assoldati</a:t>
            </a:r>
            <a:r>
              <a:rPr lang="en-US" sz="2400" dirty="0">
                <a:solidFill>
                  <a:srgbClr val="FFFFFF"/>
                </a:solidFill>
                <a:latin typeface="HGPMinchoE"/>
                <a:ea typeface="HGPMinchoE"/>
              </a:rPr>
              <a:t> </a:t>
            </a:r>
            <a:r>
              <a:rPr lang="en-US" sz="2400" dirty="0" err="1">
                <a:solidFill>
                  <a:srgbClr val="FFFFFF"/>
                </a:solidFill>
                <a:latin typeface="HGPMinchoE"/>
                <a:ea typeface="HGPMinchoE"/>
              </a:rPr>
              <a:t>i</a:t>
            </a:r>
            <a:r>
              <a:rPr lang="en-US" sz="2400" dirty="0">
                <a:solidFill>
                  <a:srgbClr val="FFFFFF"/>
                </a:solidFill>
                <a:latin typeface="HGPMinchoE"/>
                <a:ea typeface="HGPMinchoE"/>
              </a:rPr>
              <a:t> </a:t>
            </a:r>
            <a:r>
              <a:rPr lang="en-US" sz="2400" dirty="0" err="1">
                <a:solidFill>
                  <a:srgbClr val="FFFFFF"/>
                </a:solidFill>
                <a:latin typeface="HGPMinchoE"/>
                <a:ea typeface="HGPMinchoE"/>
              </a:rPr>
              <a:t>Lanzichenecchi</a:t>
            </a:r>
            <a:r>
              <a:rPr lang="en-US" sz="2400" dirty="0">
                <a:solidFill>
                  <a:srgbClr val="FFFFFF"/>
                </a:solidFill>
                <a:latin typeface="HGPMinchoE"/>
                <a:ea typeface="HGPMinchoE"/>
              </a:rPr>
              <a:t>. 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xmlns="" val="32797228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B8DD2392-397B-48BF-BEFA-EA1FB881CA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magine 4" descr="Immagine che contiene testo&#10;&#10;Descrizione generata automaticamente">
            <a:extLst>
              <a:ext uri="{FF2B5EF4-FFF2-40B4-BE49-F238E27FC236}">
                <a16:creationId xmlns:a16="http://schemas.microsoft.com/office/drawing/2014/main" xmlns="" id="{E05EC781-51FE-ECA2-30DD-0355C3C8B7F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40000"/>
          </a:blip>
          <a:srcRect t="24999" r="-1" b="3056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xmlns="" id="{10B36EA5-01AB-C768-E488-255E7BDBE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870" y="702156"/>
            <a:ext cx="10144260" cy="1013800"/>
          </a:xfrm>
        </p:spPr>
        <p:txBody>
          <a:bodyPr>
            <a:normAutofit/>
          </a:bodyPr>
          <a:lstStyle/>
          <a:p>
            <a:pPr algn="ctr"/>
            <a:r>
              <a:rPr lang="it-IT" sz="4400" dirty="0">
                <a:solidFill>
                  <a:schemeClr val="tx1"/>
                </a:solidFill>
                <a:latin typeface="HGPMinchoE"/>
                <a:ea typeface="HGPMinchoE"/>
              </a:rPr>
              <a:t>Il lazzaretto</a:t>
            </a:r>
            <a:endParaRPr lang="it-IT">
              <a:solidFill>
                <a:schemeClr val="tx1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BBC53994-FFB9-4D31-F95D-9F0173311C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5199" y="2180496"/>
            <a:ext cx="10261602" cy="3678303"/>
          </a:xfrm>
        </p:spPr>
        <p:txBody>
          <a:bodyPr>
            <a:normAutofit/>
          </a:bodyPr>
          <a:lstStyle/>
          <a:p>
            <a:pPr marL="305435" indent="-305435">
              <a:buClr>
                <a:srgbClr val="C3955C"/>
              </a:buClr>
              <a:buFont typeface="Wingdings" panose="05020102010507070707" pitchFamily="18" charset="2"/>
              <a:buChar char="v"/>
            </a:pPr>
            <a:r>
              <a:rPr lang="en-US" sz="2400" dirty="0">
                <a:latin typeface="HGPMinchoE"/>
                <a:ea typeface="HGPMinchoE"/>
              </a:rPr>
              <a:t>Era il </a:t>
            </a:r>
            <a:r>
              <a:rPr lang="en-US" sz="2400" dirty="0" err="1">
                <a:latin typeface="HGPMinchoE"/>
                <a:ea typeface="HGPMinchoE"/>
              </a:rPr>
              <a:t>luogo</a:t>
            </a:r>
            <a:r>
              <a:rPr lang="en-US" sz="2400" dirty="0">
                <a:latin typeface="HGPMinchoE"/>
                <a:ea typeface="HGPMinchoE"/>
              </a:rPr>
              <a:t> di </a:t>
            </a:r>
            <a:r>
              <a:rPr lang="en-US" sz="2400" dirty="0" err="1">
                <a:latin typeface="HGPMinchoE"/>
                <a:ea typeface="HGPMinchoE"/>
              </a:rPr>
              <a:t>quarantena</a:t>
            </a:r>
            <a:r>
              <a:rPr lang="en-US" sz="2400" dirty="0">
                <a:latin typeface="HGPMinchoE"/>
                <a:ea typeface="HGPMinchoE"/>
              </a:rPr>
              <a:t> in cui </a:t>
            </a:r>
            <a:r>
              <a:rPr lang="en-US" sz="2400" dirty="0" err="1">
                <a:latin typeface="HGPMinchoE"/>
                <a:ea typeface="HGPMinchoE"/>
              </a:rPr>
              <a:t>venivano</a:t>
            </a:r>
            <a:r>
              <a:rPr lang="en-US" sz="2400" dirty="0">
                <a:latin typeface="HGPMinchoE"/>
                <a:ea typeface="HGPMinchoE"/>
              </a:rPr>
              <a:t> </a:t>
            </a:r>
            <a:r>
              <a:rPr lang="en-US" sz="2400" dirty="0" err="1">
                <a:latin typeface="HGPMinchoE"/>
                <a:ea typeface="HGPMinchoE"/>
              </a:rPr>
              <a:t>confinati</a:t>
            </a:r>
            <a:r>
              <a:rPr lang="en-US" sz="2400" dirty="0">
                <a:latin typeface="HGPMinchoE"/>
                <a:ea typeface="HGPMinchoE"/>
              </a:rPr>
              <a:t> </a:t>
            </a:r>
            <a:r>
              <a:rPr lang="en-US" sz="2400" dirty="0" err="1">
                <a:latin typeface="HGPMinchoE"/>
                <a:ea typeface="HGPMinchoE"/>
              </a:rPr>
              <a:t>gli</a:t>
            </a:r>
            <a:r>
              <a:rPr lang="en-US" sz="2400" dirty="0">
                <a:latin typeface="HGPMinchoE"/>
                <a:ea typeface="HGPMinchoE"/>
              </a:rPr>
              <a:t> </a:t>
            </a:r>
            <a:r>
              <a:rPr lang="en-US" sz="2400" dirty="0" err="1">
                <a:latin typeface="HGPMinchoE"/>
                <a:ea typeface="HGPMinchoE"/>
              </a:rPr>
              <a:t>appestati</a:t>
            </a:r>
            <a:endParaRPr lang="en-US" sz="2400">
              <a:latin typeface="HGPMinchoE"/>
              <a:ea typeface="HGPMinchoE"/>
            </a:endParaRPr>
          </a:p>
          <a:p>
            <a:pPr marL="305435" indent="-305435">
              <a:buClr>
                <a:srgbClr val="C3955C"/>
              </a:buClr>
              <a:buFont typeface="Wingdings" panose="05020102010507070707" pitchFamily="18" charset="2"/>
              <a:buChar char="v"/>
            </a:pPr>
            <a:r>
              <a:rPr lang="it-IT" sz="2400" dirty="0">
                <a:latin typeface="HGPMinchoE"/>
                <a:ea typeface="HGPMinchoE"/>
              </a:rPr>
              <a:t>A partire dal 1630 </a:t>
            </a:r>
            <a:r>
              <a:rPr lang="it-IT" sz="2400" dirty="0" err="1">
                <a:latin typeface="HGPMinchoE"/>
                <a:ea typeface="HGPMinchoE"/>
              </a:rPr>
              <a:t>l'utilita'</a:t>
            </a:r>
            <a:r>
              <a:rPr lang="it-IT" sz="2400" dirty="0">
                <a:latin typeface="HGPMinchoE"/>
                <a:ea typeface="HGPMinchoE"/>
              </a:rPr>
              <a:t> del lazzaretto va diminuendo</a:t>
            </a:r>
          </a:p>
          <a:p>
            <a:pPr marL="305435" indent="-305435">
              <a:buClr>
                <a:srgbClr val="C3955C"/>
              </a:buClr>
              <a:buFont typeface="Wingdings" panose="05020102010507070707" pitchFamily="18" charset="2"/>
              <a:buChar char="v"/>
            </a:pPr>
            <a:r>
              <a:rPr lang="it-IT" sz="2400" dirty="0">
                <a:latin typeface="HGPMinchoE"/>
                <a:ea typeface="HGPMinchoE"/>
              </a:rPr>
              <a:t>Nel Settecento diventa caserma di cavalleria, poi ricetto di povera gente</a:t>
            </a:r>
          </a:p>
          <a:p>
            <a:pPr marL="305435" indent="-305435">
              <a:buClr>
                <a:srgbClr val="C3955C"/>
              </a:buClr>
              <a:buFont typeface="Wingdings" panose="05020102010507070707" pitchFamily="18" charset="2"/>
              <a:buChar char="v"/>
            </a:pPr>
            <a:r>
              <a:rPr lang="it-IT" sz="2400" dirty="0">
                <a:latin typeface="HGPMinchoE"/>
                <a:ea typeface="HGPMinchoE"/>
              </a:rPr>
              <a:t>Venne demolito tra 1882 e il 1884</a:t>
            </a:r>
          </a:p>
          <a:p>
            <a:pPr marL="305435" indent="-305435">
              <a:buClr>
                <a:srgbClr val="C3955C"/>
              </a:buClr>
            </a:pPr>
            <a:endParaRPr lang="en-US" sz="2400" dirty="0">
              <a:latin typeface="HGPMinchoE"/>
              <a:ea typeface="HGPMinchoE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75831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1E5E4503-CC62-4DA9-9121-0A15719984C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D8D61A1B-3C4C-4F0E-965F-15837624CF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0E56243-9701-44E8-8A92-31943330519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5B1F1915-E076-48EB-BB4A-EE9808EB40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xmlns="" id="{4CFB7F65-9106-4CAB-B5F1-B6B1476E70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E0996FEB-A7FD-41B5-AC7B-E2ED8B7623A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2F3AC5DB-7693-457F-ACCC-7E0B50B989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7F9DE51B-4C99-46DA-BAA8-AFBACAA90C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1C96A87B-A6AF-49F9-A35C-DBCD32934F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3" y="641075"/>
            <a:ext cx="11296733" cy="21910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3F7EDB14-E124-A4C4-54C0-EA3F4F53E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482" y="1017584"/>
            <a:ext cx="10993549" cy="114087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400" dirty="0">
                <a:solidFill>
                  <a:srgbClr val="FFFFFF"/>
                </a:solidFill>
                <a:latin typeface="HGPMinchoE"/>
                <a:ea typeface="HGPMinchoE"/>
              </a:rPr>
              <a:t>I TRATTATI SULLA PESTE DEL '600</a:t>
            </a:r>
            <a:endParaRPr lang="it-IT" sz="4400"/>
          </a:p>
        </p:txBody>
      </p:sp>
      <p:pic>
        <p:nvPicPr>
          <p:cNvPr id="4" name="Immagine 4" descr="Immagine che contiene testo&#10;&#10;Descrizione generata automaticamente">
            <a:extLst>
              <a:ext uri="{FF2B5EF4-FFF2-40B4-BE49-F238E27FC236}">
                <a16:creationId xmlns:a16="http://schemas.microsoft.com/office/drawing/2014/main" xmlns="" id="{1ABFD890-2653-3933-3FDE-A7F55A30A1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69838" y="2924663"/>
            <a:ext cx="2456712" cy="3465902"/>
          </a:xfrm>
          <a:prstGeom prst="rect">
            <a:avLst/>
          </a:prstGeom>
        </p:spPr>
      </p:pic>
      <p:pic>
        <p:nvPicPr>
          <p:cNvPr id="6" name="Immagine 6" descr="Immagine che contiene testo, quotidiano, alcool, targa&#10;&#10;Descrizione generata automaticamente">
            <a:extLst>
              <a:ext uri="{FF2B5EF4-FFF2-40B4-BE49-F238E27FC236}">
                <a16:creationId xmlns:a16="http://schemas.microsoft.com/office/drawing/2014/main" xmlns="" id="{96DC1079-3D95-CF89-924C-AB2872EBA5F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75458" y="2924663"/>
            <a:ext cx="2236065" cy="3465902"/>
          </a:xfrm>
          <a:prstGeom prst="rect">
            <a:avLst/>
          </a:prstGeom>
        </p:spPr>
      </p:pic>
      <p:pic>
        <p:nvPicPr>
          <p:cNvPr id="5" name="Immagine 5" descr="Immagine che contiene testo&#10;&#10;Descrizione generata automaticamente">
            <a:extLst>
              <a:ext uri="{FF2B5EF4-FFF2-40B4-BE49-F238E27FC236}">
                <a16:creationId xmlns:a16="http://schemas.microsoft.com/office/drawing/2014/main" xmlns="" id="{4C2E78CC-9110-7376-8023-6BC93206D27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866337" y="2924635"/>
            <a:ext cx="2044898" cy="346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71851588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</Words>
  <Application>Microsoft Office PowerPoint</Application>
  <PresentationFormat>Personalizzato</PresentationFormat>
  <Paragraphs>24</Paragraphs>
  <Slides>9</Slides>
  <Notes>0</Notes>
  <HiddenSlides>1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Dividend</vt:lpstr>
      <vt:lpstr>LA PESTE NELLA MILANO DEL 1600</vt:lpstr>
      <vt:lpstr>LA SITUAZIONE POLITICA A MILANO</vt:lpstr>
      <vt:lpstr>La famiglia borromeo dal 1560 al 1631</vt:lpstr>
      <vt:lpstr>SAN CARLO BORROMEO</vt:lpstr>
      <vt:lpstr>Federico borromeo 1564-1631 </vt:lpstr>
      <vt:lpstr>LA PASSIONE PER L'ARCHITETTURA E LA BIBLIOTECA AMBROSIANA</vt:lpstr>
      <vt:lpstr>LA DIFFUSIONE DELLA PESTE</vt:lpstr>
      <vt:lpstr>Il lazzaretto</vt:lpstr>
      <vt:lpstr>I TRATTATI SULLA PESTE DEL '600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benedetta</dc:creator>
  <cp:lastModifiedBy>vincenzo galea</cp:lastModifiedBy>
  <cp:revision>387</cp:revision>
  <dcterms:created xsi:type="dcterms:W3CDTF">2022-10-03T14:29:07Z</dcterms:created>
  <dcterms:modified xsi:type="dcterms:W3CDTF">2023-01-25T11:15:39Z</dcterms:modified>
</cp:coreProperties>
</file>